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8"/>
  </p:notesMasterIdLst>
  <p:sldIdLst>
    <p:sldId id="305" r:id="rId3"/>
    <p:sldId id="286" r:id="rId4"/>
    <p:sldId id="287" r:id="rId5"/>
    <p:sldId id="262" r:id="rId6"/>
    <p:sldId id="314" r:id="rId7"/>
    <p:sldId id="301" r:id="rId8"/>
    <p:sldId id="288" r:id="rId9"/>
    <p:sldId id="268" r:id="rId10"/>
    <p:sldId id="310" r:id="rId11"/>
    <p:sldId id="309" r:id="rId12"/>
    <p:sldId id="290" r:id="rId13"/>
    <p:sldId id="316" r:id="rId14"/>
    <p:sldId id="317" r:id="rId15"/>
    <p:sldId id="318" r:id="rId16"/>
    <p:sldId id="302" r:id="rId17"/>
    <p:sldId id="319" r:id="rId18"/>
    <p:sldId id="304" r:id="rId19"/>
    <p:sldId id="307" r:id="rId20"/>
    <p:sldId id="321" r:id="rId21"/>
    <p:sldId id="308" r:id="rId22"/>
    <p:sldId id="324" r:id="rId23"/>
    <p:sldId id="323" r:id="rId24"/>
    <p:sldId id="266" r:id="rId25"/>
    <p:sldId id="299" r:id="rId26"/>
    <p:sldId id="322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E7FF"/>
    <a:srgbClr val="FFFF00"/>
    <a:srgbClr val="2782C0"/>
    <a:srgbClr val="44546A"/>
    <a:srgbClr val="000000"/>
    <a:srgbClr val="FFFFFF"/>
    <a:srgbClr val="00B050"/>
    <a:srgbClr val="F8F8F8"/>
    <a:srgbClr val="EAEAEA"/>
    <a:srgbClr val="04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933" autoAdjust="0"/>
  </p:normalViewPr>
  <p:slideViewPr>
    <p:cSldViewPr snapToGrid="0">
      <p:cViewPr>
        <p:scale>
          <a:sx n="100" d="100"/>
          <a:sy n="100" d="100"/>
        </p:scale>
        <p:origin x="-378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7F6C1-9603-45EE-A0D2-F3D33C7FD7D2}" type="datetimeFigureOut">
              <a:rPr lang="zh-CN" altLang="en-US" smtClean="0"/>
              <a:pPr/>
              <a:t>2019-10-21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1E28E-8D29-409A-8F38-39A934621C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433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7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79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7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17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7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73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7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120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36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1E28E-8D29-409A-8F38-39A934621C2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79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48e1d0cbffed09322e60ec6a930eaf3"/>
          <p:cNvPicPr>
            <a:picLocks noChangeAspect="1"/>
          </p:cNvPicPr>
          <p:nvPr userDrawn="1"/>
        </p:nvPicPr>
        <p:blipFill>
          <a:blip r:embed="rId3"/>
          <a:srcRect l="2081" r="13876"/>
          <a:stretch>
            <a:fillRect/>
          </a:stretch>
        </p:blipFill>
        <p:spPr>
          <a:xfrm>
            <a:off x="-60325" y="-5080"/>
            <a:ext cx="12313285" cy="686816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-60325" y="-5080"/>
            <a:ext cx="12313285" cy="686943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>
    <p:pull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48e1d0cbffed09322e60ec6a930eaf3"/>
          <p:cNvPicPr>
            <a:picLocks noChangeAspect="1"/>
          </p:cNvPicPr>
          <p:nvPr userDrawn="1"/>
        </p:nvPicPr>
        <p:blipFill>
          <a:blip r:embed="rId3"/>
          <a:srcRect l="2081" r="13876"/>
          <a:stretch>
            <a:fillRect/>
          </a:stretch>
        </p:blipFill>
        <p:spPr>
          <a:xfrm>
            <a:off x="-60325" y="-5080"/>
            <a:ext cx="12313285" cy="686816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-60325" y="-5080"/>
            <a:ext cx="12313285" cy="686943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 spd="med">
    <p:pull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i.baidu.com/tech/ocr/plat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kada.163.com/project/1273622-100517.ht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kada.163.com/project/1397510-320906.htm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68910"/>
          <a:stretch>
            <a:fillRect/>
          </a:stretch>
        </p:blipFill>
        <p:spPr bwMode="auto">
          <a:xfrm>
            <a:off x="1001713" y="1993900"/>
            <a:ext cx="2046287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4" name="椭圆 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0755" y="379729"/>
            <a:ext cx="5981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6AE7FF"/>
                </a:solidFill>
                <a:latin typeface="微软雅黑" panose="020B0503020204020204" charset="-122"/>
                <a:ea typeface="微软雅黑" panose="020B0503020204020204" charset="-122"/>
              </a:rPr>
              <a:t>车牌自动识别系统</a:t>
            </a:r>
            <a:endParaRPr lang="en-US" altLang="zh-CN" sz="1600" dirty="0">
              <a:solidFill>
                <a:srgbClr val="6AE7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3400" y="2032000"/>
            <a:ext cx="184731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68523" r="217"/>
          <a:stretch>
            <a:fillRect/>
          </a:stretch>
        </p:blipFill>
        <p:spPr bwMode="auto">
          <a:xfrm>
            <a:off x="3797300" y="2006600"/>
            <a:ext cx="20574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223000" y="2006600"/>
            <a:ext cx="1888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自动升降闸门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自动扣费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2" name="椭圆 1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4" name="文本框 263"/>
          <p:cNvSpPr txBox="1"/>
          <p:nvPr/>
        </p:nvSpPr>
        <p:spPr>
          <a:xfrm>
            <a:off x="960755" y="415714"/>
            <a:ext cx="8420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机器识别数字第一步：建立</a:t>
            </a:r>
            <a:r>
              <a:rPr lang="en-US" altLang="zh-CN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0-9</a:t>
            </a:r>
            <a:r>
              <a:rPr lang="zh-CN" altLang="en-US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的数字库</a:t>
            </a:r>
            <a:endParaRPr lang="zh-CN" altLang="en-US" sz="3200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498826"/>
              </p:ext>
            </p:extLst>
          </p:nvPr>
        </p:nvGraphicFramePr>
        <p:xfrm>
          <a:off x="583383" y="1330368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451109"/>
              </p:ext>
            </p:extLst>
          </p:nvPr>
        </p:nvGraphicFramePr>
        <p:xfrm>
          <a:off x="2632528" y="1330368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879203"/>
              </p:ext>
            </p:extLst>
          </p:nvPr>
        </p:nvGraphicFramePr>
        <p:xfrm>
          <a:off x="4681673" y="1310907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915075"/>
              </p:ext>
            </p:extLst>
          </p:nvPr>
        </p:nvGraphicFramePr>
        <p:xfrm>
          <a:off x="6730818" y="1330368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504735"/>
              </p:ext>
            </p:extLst>
          </p:nvPr>
        </p:nvGraphicFramePr>
        <p:xfrm>
          <a:off x="8779963" y="1310907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79502"/>
              </p:ext>
            </p:extLst>
          </p:nvPr>
        </p:nvGraphicFramePr>
        <p:xfrm>
          <a:off x="583383" y="3951515"/>
          <a:ext cx="1440000" cy="2015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80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499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53851"/>
              </p:ext>
            </p:extLst>
          </p:nvPr>
        </p:nvGraphicFramePr>
        <p:xfrm>
          <a:off x="2632528" y="395151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244322"/>
              </p:ext>
            </p:extLst>
          </p:nvPr>
        </p:nvGraphicFramePr>
        <p:xfrm>
          <a:off x="4681673" y="395151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398299"/>
              </p:ext>
            </p:extLst>
          </p:nvPr>
        </p:nvGraphicFramePr>
        <p:xfrm>
          <a:off x="6730818" y="395151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263649"/>
              </p:ext>
            </p:extLst>
          </p:nvPr>
        </p:nvGraphicFramePr>
        <p:xfrm>
          <a:off x="8779963" y="395151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368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2" name="椭圆 1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4" name="文本框 263"/>
          <p:cNvSpPr txBox="1"/>
          <p:nvPr/>
        </p:nvSpPr>
        <p:spPr>
          <a:xfrm>
            <a:off x="960755" y="347980"/>
            <a:ext cx="9601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机器识别数字第一步：建立</a:t>
            </a:r>
            <a:r>
              <a:rPr lang="en-US" altLang="zh-CN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0-9</a:t>
            </a:r>
            <a:r>
              <a:rPr lang="zh-CN" altLang="en-US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的数字库</a:t>
            </a:r>
            <a:endParaRPr lang="zh-CN" altLang="en-US" sz="3200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 r="7143" b="1341"/>
          <a:stretch>
            <a:fillRect/>
          </a:stretch>
        </p:blipFill>
        <p:spPr bwMode="auto">
          <a:xfrm>
            <a:off x="2179108" y="1364235"/>
            <a:ext cx="887805" cy="355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l="1852" r="6229" b="1341"/>
          <a:stretch>
            <a:fillRect/>
          </a:stretch>
        </p:blipFill>
        <p:spPr bwMode="auto">
          <a:xfrm>
            <a:off x="5420429" y="1364235"/>
            <a:ext cx="862105" cy="355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 b="1015"/>
          <a:stretch>
            <a:fillRect/>
          </a:stretch>
        </p:blipFill>
        <p:spPr bwMode="auto">
          <a:xfrm>
            <a:off x="9671687" y="1364235"/>
            <a:ext cx="892642" cy="356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7160628" y="1364235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……</a:t>
            </a:r>
            <a:endParaRPr lang="zh-CN" altLang="en-US" sz="3200" b="1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498826"/>
              </p:ext>
            </p:extLst>
          </p:nvPr>
        </p:nvGraphicFramePr>
        <p:xfrm>
          <a:off x="583383" y="136423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451109"/>
              </p:ext>
            </p:extLst>
          </p:nvPr>
        </p:nvGraphicFramePr>
        <p:xfrm>
          <a:off x="3896883" y="136423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497" marR="9497" marT="94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263649"/>
              </p:ext>
            </p:extLst>
          </p:nvPr>
        </p:nvGraphicFramePr>
        <p:xfrm>
          <a:off x="8170363" y="1364235"/>
          <a:ext cx="1440000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</a:rPr>
                        <a:t>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368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6655" y="2322142"/>
            <a:ext cx="3442650" cy="608621"/>
            <a:chOff x="7398328" y="1867766"/>
            <a:chExt cx="1974272" cy="608621"/>
          </a:xfrm>
        </p:grpSpPr>
        <p:grpSp>
          <p:nvGrpSpPr>
            <p:cNvPr id="3" name="组合 2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6" name="平行四边形 5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zh-CN" altLang="en-US" sz="200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记住这个数字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86654" y="3365209"/>
            <a:ext cx="3442652" cy="1208131"/>
            <a:chOff x="7398328" y="1867766"/>
            <a:chExt cx="1974272" cy="751022"/>
          </a:xfrm>
        </p:grpSpPr>
        <p:grpSp>
          <p:nvGrpSpPr>
            <p:cNvPr id="15" name="组合 14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23" name="平行四边形 2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4" name="平行四边形 2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8" name="平行四边形 1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98328" y="1987412"/>
              <a:ext cx="1974272" cy="63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记忆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37"/>
          <p:cNvGrpSpPr/>
          <p:nvPr/>
        </p:nvGrpSpPr>
        <p:grpSpPr>
          <a:xfrm>
            <a:off x="1437317" y="4790301"/>
            <a:ext cx="3541326" cy="608621"/>
            <a:chOff x="7398328" y="1867766"/>
            <a:chExt cx="1974272" cy="608621"/>
          </a:xfrm>
        </p:grpSpPr>
        <p:grpSp>
          <p:nvGrpSpPr>
            <p:cNvPr id="27" name="组合 38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28" name="组合 40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9" name="组合 45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42" name="平行四边形 41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3" name="平行四边形 42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4" name="平行四边形 43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0" name="直接箭头连接符 49"/>
          <p:cNvCxnSpPr/>
          <p:nvPr/>
        </p:nvCxnSpPr>
        <p:spPr>
          <a:xfrm rot="5400000">
            <a:off x="29858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5400000">
            <a:off x="2985858" y="4538933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5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54" name="椭圆 5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0755" y="481330"/>
            <a:ext cx="523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</a:rPr>
              <a:t>人机识别数字的过程对比</a:t>
            </a:r>
            <a:endParaRPr lang="zh-CN" altLang="en-US" b="1" dirty="0">
              <a:solidFill>
                <a:srgbClr val="10FB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84541" y="164222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364664" y="167125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151"/>
          <p:cNvGrpSpPr/>
          <p:nvPr/>
        </p:nvGrpSpPr>
        <p:grpSpPr>
          <a:xfrm>
            <a:off x="6133878" y="4964612"/>
            <a:ext cx="1579907" cy="608621"/>
            <a:chOff x="7398328" y="1867766"/>
            <a:chExt cx="1974272" cy="608621"/>
          </a:xfrm>
        </p:grpSpPr>
        <p:grpSp>
          <p:nvGrpSpPr>
            <p:cNvPr id="32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33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60" name="任意多边形 159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4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62" name="平行四边形 161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3" name="平行四边形 162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4" name="平行四边形 163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57" name="平行四边形 156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8" name="平行四边形 157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平行四边形 158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5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、编码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164"/>
          <p:cNvGrpSpPr/>
          <p:nvPr/>
        </p:nvGrpSpPr>
        <p:grpSpPr>
          <a:xfrm>
            <a:off x="6274554" y="3365210"/>
            <a:ext cx="3442652" cy="979058"/>
            <a:chOff x="7398328" y="1867766"/>
            <a:chExt cx="1974272" cy="608621"/>
          </a:xfrm>
        </p:grpSpPr>
        <p:grpSp>
          <p:nvGrpSpPr>
            <p:cNvPr id="36" name="组合 165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37" name="组合 167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172" name="任意多边形 171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8" name="组合 172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74" name="平行四边形 173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5" name="平行四边形 174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6" name="平行四边形 175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69" name="平行四边形 168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0" name="平行四边形 169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1" name="平行四边形 170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7" name="文本框 15"/>
            <p:cNvSpPr txBox="1"/>
            <p:nvPr/>
          </p:nvSpPr>
          <p:spPr>
            <a:xfrm>
              <a:off x="7398328" y="1987413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库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89" name="直接箭头连接符 188"/>
          <p:cNvCxnSpPr/>
          <p:nvPr/>
        </p:nvCxnSpPr>
        <p:spPr>
          <a:xfrm rot="5400000">
            <a:off x="77737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 rot="10800000" flipV="1">
            <a:off x="6975232" y="4314092"/>
            <a:ext cx="949569" cy="738554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151"/>
          <p:cNvGrpSpPr/>
          <p:nvPr/>
        </p:nvGrpSpPr>
        <p:grpSpPr>
          <a:xfrm>
            <a:off x="6314066" y="2322142"/>
            <a:ext cx="3442650" cy="608621"/>
            <a:chOff x="7398328" y="1867766"/>
            <a:chExt cx="1974272" cy="608621"/>
          </a:xfrm>
        </p:grpSpPr>
        <p:grpSp>
          <p:nvGrpSpPr>
            <p:cNvPr id="92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94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99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1" name="平行四边形 100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2" name="平行四边形 101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95" name="平行四边形 94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6" name="平行四边形 95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3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、建立数字库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8827912" y="23142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073820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3" name="椭圆 2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7"/>
          <p:cNvSpPr txBox="1"/>
          <p:nvPr/>
        </p:nvSpPr>
        <p:spPr>
          <a:xfrm>
            <a:off x="960755" y="470041"/>
            <a:ext cx="6760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、对待识别数字进行二进制编码</a:t>
            </a:r>
            <a:endParaRPr lang="zh-CN" altLang="en-US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2379" y="2965627"/>
            <a:ext cx="12477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3264" y="1773464"/>
            <a:ext cx="886857" cy="43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直接箭头连接符 16"/>
          <p:cNvCxnSpPr/>
          <p:nvPr/>
        </p:nvCxnSpPr>
        <p:spPr>
          <a:xfrm flipV="1">
            <a:off x="4620154" y="3951464"/>
            <a:ext cx="1903110" cy="1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6655" y="2322142"/>
            <a:ext cx="3442650" cy="608621"/>
            <a:chOff x="7398328" y="1867766"/>
            <a:chExt cx="1974272" cy="608621"/>
          </a:xfrm>
        </p:grpSpPr>
        <p:grpSp>
          <p:nvGrpSpPr>
            <p:cNvPr id="3" name="组合 2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6" name="平行四边形 5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、记住这个数字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86654" y="3365210"/>
            <a:ext cx="3442652" cy="979058"/>
            <a:chOff x="7398328" y="1867766"/>
            <a:chExt cx="1974272" cy="608621"/>
          </a:xfrm>
        </p:grpSpPr>
        <p:grpSp>
          <p:nvGrpSpPr>
            <p:cNvPr id="15" name="组合 14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23" name="平行四边形 2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4" name="平行四边形 2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8" name="平行四边形 1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98328" y="1987412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记忆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37"/>
          <p:cNvGrpSpPr/>
          <p:nvPr/>
        </p:nvGrpSpPr>
        <p:grpSpPr>
          <a:xfrm>
            <a:off x="1437317" y="4790301"/>
            <a:ext cx="3541326" cy="608621"/>
            <a:chOff x="7398328" y="1867766"/>
            <a:chExt cx="1974272" cy="608621"/>
          </a:xfrm>
        </p:grpSpPr>
        <p:grpSp>
          <p:nvGrpSpPr>
            <p:cNvPr id="27" name="组合 38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28" name="组合 40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9" name="组合 45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42" name="平行四边形 41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3" name="平行四边形 42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4" name="平行四边形 43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0" name="直接箭头连接符 49"/>
          <p:cNvCxnSpPr/>
          <p:nvPr/>
        </p:nvCxnSpPr>
        <p:spPr>
          <a:xfrm rot="5400000">
            <a:off x="29858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5400000">
            <a:off x="2985858" y="4538933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5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54" name="椭圆 5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0755" y="481330"/>
            <a:ext cx="523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</a:rPr>
              <a:t>人机识别数字的过程对比</a:t>
            </a:r>
            <a:endParaRPr lang="zh-CN" altLang="en-US" b="1" dirty="0">
              <a:solidFill>
                <a:srgbClr val="10FB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84541" y="164222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364664" y="167125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151"/>
          <p:cNvGrpSpPr/>
          <p:nvPr/>
        </p:nvGrpSpPr>
        <p:grpSpPr>
          <a:xfrm>
            <a:off x="6133878" y="4964612"/>
            <a:ext cx="1579907" cy="608621"/>
            <a:chOff x="7398328" y="1867766"/>
            <a:chExt cx="1974272" cy="608621"/>
          </a:xfrm>
        </p:grpSpPr>
        <p:grpSp>
          <p:nvGrpSpPr>
            <p:cNvPr id="32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33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60" name="任意多边形 159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4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62" name="平行四边形 161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3" name="平行四边形 162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4" name="平行四边形 163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57" name="平行四边形 156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8" name="平行四边形 157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平行四边形 158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5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、编码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164"/>
          <p:cNvGrpSpPr/>
          <p:nvPr/>
        </p:nvGrpSpPr>
        <p:grpSpPr>
          <a:xfrm>
            <a:off x="6274554" y="3365210"/>
            <a:ext cx="3442652" cy="979058"/>
            <a:chOff x="7398328" y="1867766"/>
            <a:chExt cx="1974272" cy="608621"/>
          </a:xfrm>
        </p:grpSpPr>
        <p:grpSp>
          <p:nvGrpSpPr>
            <p:cNvPr id="36" name="组合 165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37" name="组合 167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172" name="任意多边形 171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8" name="组合 172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74" name="平行四边形 173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5" name="平行四边形 174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6" name="平行四边形 175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69" name="平行四边形 168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0" name="平行四边形 169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1" name="平行四边形 170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7" name="文本框 15"/>
            <p:cNvSpPr txBox="1"/>
            <p:nvPr/>
          </p:nvSpPr>
          <p:spPr>
            <a:xfrm>
              <a:off x="7398328" y="1987413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库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89" name="直接箭头连接符 188"/>
          <p:cNvCxnSpPr/>
          <p:nvPr/>
        </p:nvCxnSpPr>
        <p:spPr>
          <a:xfrm rot="5400000">
            <a:off x="77737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 rot="10800000" flipV="1">
            <a:off x="6975232" y="4314092"/>
            <a:ext cx="949569" cy="738554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151"/>
          <p:cNvGrpSpPr/>
          <p:nvPr/>
        </p:nvGrpSpPr>
        <p:grpSpPr>
          <a:xfrm>
            <a:off x="6314066" y="2322142"/>
            <a:ext cx="3442650" cy="608621"/>
            <a:chOff x="7398328" y="1867766"/>
            <a:chExt cx="1974272" cy="608621"/>
          </a:xfrm>
        </p:grpSpPr>
        <p:grpSp>
          <p:nvGrpSpPr>
            <p:cNvPr id="41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46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52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1" name="平行四边形 100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2" name="平行四边形 101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95" name="平行四边形 94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6" name="平行四边形 95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3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、建立数字库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7268743" y="49050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  <p:grpSp>
        <p:nvGrpSpPr>
          <p:cNvPr id="92" name="组合 151"/>
          <p:cNvGrpSpPr/>
          <p:nvPr/>
        </p:nvGrpSpPr>
        <p:grpSpPr>
          <a:xfrm>
            <a:off x="8302647" y="4964612"/>
            <a:ext cx="1579907" cy="608621"/>
            <a:chOff x="7398328" y="1867766"/>
            <a:chExt cx="1974272" cy="608621"/>
          </a:xfrm>
        </p:grpSpPr>
        <p:grpSp>
          <p:nvGrpSpPr>
            <p:cNvPr id="94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103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07" name="任意多边形 106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08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9" name="平行四边形 108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10" name="平行四边形 109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11" name="平行四边形 110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04" name="平行四边形 103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6" name="平行四边形 105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9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、比较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830843" y="22761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  <p:cxnSp>
        <p:nvCxnSpPr>
          <p:cNvPr id="89" name="直接箭头连接符 88"/>
          <p:cNvCxnSpPr>
            <a:endCxn id="99" idx="0"/>
          </p:cNvCxnSpPr>
          <p:nvPr/>
        </p:nvCxnSpPr>
        <p:spPr>
          <a:xfrm>
            <a:off x="8064500" y="4305300"/>
            <a:ext cx="1028101" cy="77895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820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6" name="椭圆 5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0755" y="470041"/>
            <a:ext cx="6913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2-2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ORC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数字识别原理</a:t>
            </a:r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51867"/>
              </p:ext>
            </p:extLst>
          </p:nvPr>
        </p:nvGraphicFramePr>
        <p:xfrm>
          <a:off x="5135419" y="1485902"/>
          <a:ext cx="2160000" cy="28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00"/>
                <a:gridCol w="432000"/>
                <a:gridCol w="432000"/>
                <a:gridCol w="432000"/>
                <a:gridCol w="432000"/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2959" marR="12959" marT="129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272163"/>
              </p:ext>
            </p:extLst>
          </p:nvPr>
        </p:nvGraphicFramePr>
        <p:xfrm>
          <a:off x="1549400" y="1460500"/>
          <a:ext cx="2159000" cy="28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1800"/>
                <a:gridCol w="431800"/>
                <a:gridCol w="431800"/>
                <a:gridCol w="431800"/>
                <a:gridCol w="431800"/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u="none" strike="noStrike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5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 rot="16200000" flipH="1">
            <a:off x="254000" y="3276600"/>
            <a:ext cx="3200400" cy="50800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1878189" y="1703211"/>
            <a:ext cx="3429000" cy="3213100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628650" y="3295650"/>
            <a:ext cx="3175000" cy="63500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0800000" flipV="1">
            <a:off x="2260600" y="1727200"/>
            <a:ext cx="3443111" cy="3149600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16200000" flipH="1">
            <a:off x="2957688" y="4340577"/>
            <a:ext cx="699912" cy="462845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10800000" flipV="1">
            <a:off x="3527778" y="4278488"/>
            <a:ext cx="3104444" cy="643467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16200000" flipH="1">
            <a:off x="3431823" y="4318000"/>
            <a:ext cx="722488" cy="508000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10800000" flipV="1">
            <a:off x="4035778" y="4278488"/>
            <a:ext cx="3048000" cy="654755"/>
          </a:xfrm>
          <a:prstGeom prst="line">
            <a:avLst/>
          </a:prstGeom>
          <a:ln w="19050">
            <a:solidFill>
              <a:srgbClr val="2782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728757" y="48572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056858" y="4857234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669969" y="4857234"/>
            <a:ext cx="502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417857" y="48572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822158" y="48572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894659" y="48572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+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301059" y="48572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+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621859" y="48572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+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4167959" y="48572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=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4472759" y="48572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数值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08901" y="1524168"/>
            <a:ext cx="3428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将需要判定数字的每个编码值依次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与预设的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0-9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的每个编码值相减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，将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所有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差的绝对值求和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 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6549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4" grpId="0"/>
      <p:bldP spid="2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35"/>
          <p:cNvGrpSpPr/>
          <p:nvPr/>
        </p:nvGrpSpPr>
        <p:grpSpPr>
          <a:xfrm rot="10800000" flipH="1">
            <a:off x="856022" y="1246049"/>
            <a:ext cx="10491473" cy="4877076"/>
            <a:chOff x="850264" y="1552754"/>
            <a:chExt cx="10491473" cy="4877076"/>
          </a:xfrm>
        </p:grpSpPr>
        <p:grpSp>
          <p:nvGrpSpPr>
            <p:cNvPr id="8" name="组合 134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noFill/>
              <a:ln>
                <a:solidFill>
                  <a:srgbClr val="6AE7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" name="组合 133"/>
              <p:cNvGrpSpPr/>
              <p:nvPr/>
            </p:nvGrpSpPr>
            <p:grpSpPr>
              <a:xfrm flipH="1">
                <a:off x="8703444" y="1553441"/>
                <a:ext cx="1573211" cy="303301"/>
                <a:chOff x="8522049" y="1552754"/>
                <a:chExt cx="1547284" cy="303301"/>
              </a:xfrm>
            </p:grpSpPr>
            <p:sp>
              <p:nvSpPr>
                <p:cNvPr id="3" name="平行四边形 2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6" name="平行四边形 125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7" name="平行四边形 126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</p:grpSp>
        </p:grpSp>
        <p:sp>
          <p:nvSpPr>
            <p:cNvPr id="118" name="平行四边形 11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19" name="平行四边形 118"/>
            <p:cNvSpPr/>
            <p:nvPr/>
          </p:nvSpPr>
          <p:spPr>
            <a:xfrm>
              <a:off x="1860961" y="1555506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</p:grpSp>
      <p:grpSp>
        <p:nvGrpSpPr>
          <p:cNvPr id="10" name="组合 5"/>
          <p:cNvGrpSpPr/>
          <p:nvPr/>
        </p:nvGrpSpPr>
        <p:grpSpPr>
          <a:xfrm>
            <a:off x="734695" y="810895"/>
            <a:ext cx="4598035" cy="262255"/>
            <a:chOff x="611" y="1760"/>
            <a:chExt cx="7241" cy="413"/>
          </a:xfrm>
          <a:solidFill>
            <a:srgbClr val="6AE7FF"/>
          </a:solidFill>
        </p:grpSpPr>
        <p:sp>
          <p:nvSpPr>
            <p:cNvPr id="4" name="矩形 3"/>
            <p:cNvSpPr/>
            <p:nvPr/>
          </p:nvSpPr>
          <p:spPr>
            <a:xfrm>
              <a:off x="5477" y="1760"/>
              <a:ext cx="2059" cy="1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11" y="1996"/>
              <a:ext cx="5169" cy="72"/>
            </a:xfrm>
            <a:prstGeom prst="parallelogram">
              <a:avLst>
                <a:gd name="adj" fmla="val 3175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79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548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820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428" y="1976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094" y="2173"/>
              <a:ext cx="4759" cy="0"/>
            </a:xfrm>
            <a:prstGeom prst="line">
              <a:avLst/>
            </a:prstGeom>
            <a:grpFill/>
            <a:ln>
              <a:solidFill>
                <a:srgbClr val="6AE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423036" y="2139582"/>
            <a:ext cx="93465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差值</a:t>
            </a:r>
            <a:r>
              <a:rPr lang="zh-CN" altLang="en-US" sz="4000" b="1" dirty="0" smtClean="0">
                <a:solidFill>
                  <a:srgbClr val="6AE7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越小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两个图片上面为同一个数字的</a:t>
            </a:r>
            <a:r>
              <a:rPr lang="zh-CN" altLang="en-US" sz="4000" b="1" dirty="0" smtClean="0">
                <a:solidFill>
                  <a:srgbClr val="6AE7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可能性就越大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600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7411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3" name="椭圆 2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7"/>
          <p:cNvSpPr txBox="1"/>
          <p:nvPr/>
        </p:nvSpPr>
        <p:spPr>
          <a:xfrm>
            <a:off x="960755" y="470041"/>
            <a:ext cx="6760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2-3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、匹配 </a:t>
            </a:r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比较两个列表对应位置数据</a:t>
            </a:r>
            <a:endParaRPr lang="zh-CN" altLang="en-US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r="7143" b="1341"/>
          <a:stretch>
            <a:fillRect/>
          </a:stretch>
        </p:blipFill>
        <p:spPr bwMode="auto">
          <a:xfrm>
            <a:off x="3680732" y="1470636"/>
            <a:ext cx="764426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4551795" y="1681843"/>
            <a:ext cx="319562" cy="42288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00</a:t>
            </a:r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01</a:t>
            </a:r>
            <a:r>
              <a:rPr lang="zh-CN" altLang="en-US" sz="1400" dirty="0" smtClean="0"/>
              <a:t>                       </a:t>
            </a:r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20000"/>
              </a:lnSpc>
            </a:pPr>
            <a:r>
              <a:rPr lang="en-US" altLang="zh-CN" sz="1400" dirty="0" smtClean="0"/>
              <a:t>1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r>
              <a:rPr lang="en-US" altLang="zh-CN" sz="1400" dirty="0" smtClean="0"/>
              <a:t>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r>
              <a:rPr lang="en-US" altLang="zh-CN" sz="1400" dirty="0" smtClean="0"/>
              <a:t>00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r>
              <a:rPr lang="en-US" altLang="zh-CN" sz="1400" dirty="0" smtClean="0"/>
              <a:t>0</a:t>
            </a:r>
          </a:p>
          <a:p>
            <a:r>
              <a:rPr lang="en-US" altLang="zh-CN" sz="1400" dirty="0" smtClean="0"/>
              <a:t>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579563"/>
            <a:ext cx="12477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2464" y="1468664"/>
            <a:ext cx="886857" cy="43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5415394" y="1681843"/>
            <a:ext cx="536690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horz"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+ 0 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=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13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6E8E8"/>
              </a:clrFrom>
              <a:clrTo>
                <a:srgbClr val="E6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7825" y="2235200"/>
            <a:ext cx="610299" cy="23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5889" y="3790950"/>
            <a:ext cx="4411662" cy="38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7026275" y="3108326"/>
            <a:ext cx="2986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/>
              <a:t>……</a:t>
            </a:r>
            <a:endParaRPr lang="zh-CN" altLang="en-US" sz="3600" b="1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9063" y="2536825"/>
            <a:ext cx="4348996" cy="39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2892425"/>
            <a:ext cx="4358813" cy="39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2713" y="2166938"/>
            <a:ext cx="43576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 animBg="1"/>
      <p:bldP spid="26" grpId="0" animBg="1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3" name="椭圆 2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7"/>
          <p:cNvSpPr txBox="1"/>
          <p:nvPr/>
        </p:nvSpPr>
        <p:spPr>
          <a:xfrm>
            <a:off x="960755" y="470041"/>
            <a:ext cx="6760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2-3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、匹配 </a:t>
            </a:r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改进</a:t>
            </a:r>
            <a:endParaRPr lang="zh-CN" altLang="en-US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6E8E8"/>
              </a:clrFrom>
              <a:clrTo>
                <a:srgbClr val="E6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8225" y="1784350"/>
            <a:ext cx="968375" cy="58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41" r="95977">
                        <a14:foregroundMark x1="25479" y1="23938" x2="25096" y2="44788"/>
                        <a14:foregroundMark x1="23372" y1="68726" x2="26437" y2="749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1452563"/>
            <a:ext cx="6229350" cy="3955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6655" y="2322142"/>
            <a:ext cx="3442650" cy="608621"/>
            <a:chOff x="7398328" y="1867766"/>
            <a:chExt cx="1974272" cy="608621"/>
          </a:xfrm>
        </p:grpSpPr>
        <p:grpSp>
          <p:nvGrpSpPr>
            <p:cNvPr id="3" name="组合 2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6" name="平行四边形 5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zh-CN" altLang="en-US" sz="200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记住这个数字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86654" y="3365210"/>
            <a:ext cx="3442652" cy="979058"/>
            <a:chOff x="7398328" y="1867766"/>
            <a:chExt cx="1974272" cy="608621"/>
          </a:xfrm>
        </p:grpSpPr>
        <p:grpSp>
          <p:nvGrpSpPr>
            <p:cNvPr id="15" name="组合 14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23" name="平行四边形 2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4" name="平行四边形 2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8" name="平行四边形 1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98328" y="1987412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记忆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37"/>
          <p:cNvGrpSpPr/>
          <p:nvPr/>
        </p:nvGrpSpPr>
        <p:grpSpPr>
          <a:xfrm>
            <a:off x="1437317" y="4790301"/>
            <a:ext cx="3541326" cy="608621"/>
            <a:chOff x="7398328" y="1867766"/>
            <a:chExt cx="1974272" cy="608621"/>
          </a:xfrm>
        </p:grpSpPr>
        <p:grpSp>
          <p:nvGrpSpPr>
            <p:cNvPr id="27" name="组合 38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28" name="组合 40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9" name="组合 45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42" name="平行四边形 41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3" name="平行四边形 42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4" name="平行四边形 43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0" name="直接箭头连接符 49"/>
          <p:cNvCxnSpPr/>
          <p:nvPr/>
        </p:nvCxnSpPr>
        <p:spPr>
          <a:xfrm rot="5400000">
            <a:off x="29858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5400000">
            <a:off x="2985858" y="4538933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5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54" name="椭圆 5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0755" y="481330"/>
            <a:ext cx="523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</a:rPr>
              <a:t>人机识别数字的过程对比</a:t>
            </a:r>
            <a:endParaRPr lang="zh-CN" altLang="en-US" b="1" dirty="0">
              <a:solidFill>
                <a:srgbClr val="10FB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84541" y="164222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364664" y="167125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151"/>
          <p:cNvGrpSpPr/>
          <p:nvPr/>
        </p:nvGrpSpPr>
        <p:grpSpPr>
          <a:xfrm>
            <a:off x="6133878" y="4964612"/>
            <a:ext cx="1579907" cy="608621"/>
            <a:chOff x="7398328" y="1867766"/>
            <a:chExt cx="1974272" cy="608621"/>
          </a:xfrm>
        </p:grpSpPr>
        <p:grpSp>
          <p:nvGrpSpPr>
            <p:cNvPr id="32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33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60" name="任意多边形 159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4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62" name="平行四边形 161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3" name="平行四边形 162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4" name="平行四边形 163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57" name="平行四边形 156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8" name="平行四边形 157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平行四边形 158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5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、编码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164"/>
          <p:cNvGrpSpPr/>
          <p:nvPr/>
        </p:nvGrpSpPr>
        <p:grpSpPr>
          <a:xfrm>
            <a:off x="6274554" y="3365210"/>
            <a:ext cx="3442652" cy="979058"/>
            <a:chOff x="7398328" y="1867766"/>
            <a:chExt cx="1974272" cy="608621"/>
          </a:xfrm>
        </p:grpSpPr>
        <p:grpSp>
          <p:nvGrpSpPr>
            <p:cNvPr id="36" name="组合 165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37" name="组合 167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172" name="任意多边形 171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8" name="组合 172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74" name="平行四边形 173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5" name="平行四边形 174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6" name="平行四边形 175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69" name="平行四边形 168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0" name="平行四边形 169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1" name="平行四边形 170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7" name="文本框 15"/>
            <p:cNvSpPr txBox="1"/>
            <p:nvPr/>
          </p:nvSpPr>
          <p:spPr>
            <a:xfrm>
              <a:off x="7398328" y="1987413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库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89" name="直接箭头连接符 188"/>
          <p:cNvCxnSpPr/>
          <p:nvPr/>
        </p:nvCxnSpPr>
        <p:spPr>
          <a:xfrm rot="5400000">
            <a:off x="77737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 rot="10800000" flipV="1">
            <a:off x="6975232" y="4314092"/>
            <a:ext cx="949569" cy="738554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151"/>
          <p:cNvGrpSpPr/>
          <p:nvPr/>
        </p:nvGrpSpPr>
        <p:grpSpPr>
          <a:xfrm>
            <a:off x="6314066" y="2322142"/>
            <a:ext cx="3442650" cy="608621"/>
            <a:chOff x="7398328" y="1867766"/>
            <a:chExt cx="1974272" cy="608621"/>
          </a:xfrm>
        </p:grpSpPr>
        <p:grpSp>
          <p:nvGrpSpPr>
            <p:cNvPr id="41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46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52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1" name="平行四边形 100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2" name="平行四边形 101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95" name="平行四边形 94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6" name="平行四边形 95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3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、建立数字库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7268743" y="49050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  <p:grpSp>
        <p:nvGrpSpPr>
          <p:cNvPr id="53" name="组合 151"/>
          <p:cNvGrpSpPr/>
          <p:nvPr/>
        </p:nvGrpSpPr>
        <p:grpSpPr>
          <a:xfrm>
            <a:off x="8302647" y="4964612"/>
            <a:ext cx="1579907" cy="608621"/>
            <a:chOff x="7398328" y="1867766"/>
            <a:chExt cx="1974272" cy="608621"/>
          </a:xfrm>
        </p:grpSpPr>
        <p:grpSp>
          <p:nvGrpSpPr>
            <p:cNvPr id="57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8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07" name="任意多边形 106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59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9" name="平行四边形 108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10" name="平行四边形 109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11" name="平行四边形 110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04" name="平行四边形 103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6" name="平行四边形 105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9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、比较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830843" y="22761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  <p:cxnSp>
        <p:nvCxnSpPr>
          <p:cNvPr id="89" name="直接箭头连接符 88"/>
          <p:cNvCxnSpPr>
            <a:endCxn id="99" idx="0"/>
          </p:cNvCxnSpPr>
          <p:nvPr/>
        </p:nvCxnSpPr>
        <p:spPr>
          <a:xfrm>
            <a:off x="8064500" y="4305300"/>
            <a:ext cx="1028101" cy="77895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9503943" y="48669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  <p:grpSp>
        <p:nvGrpSpPr>
          <p:cNvPr id="124" name="组合 151"/>
          <p:cNvGrpSpPr/>
          <p:nvPr/>
        </p:nvGrpSpPr>
        <p:grpSpPr>
          <a:xfrm>
            <a:off x="6199766" y="4836742"/>
            <a:ext cx="3442650" cy="608621"/>
            <a:chOff x="7398328" y="1867766"/>
            <a:chExt cx="1974272" cy="608621"/>
          </a:xfrm>
        </p:grpSpPr>
        <p:grpSp>
          <p:nvGrpSpPr>
            <p:cNvPr id="125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127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31" name="任意多边形 130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32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33" name="平行四边形 13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4" name="平行四边形 13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5" name="平行四边形 13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28" name="平行四边形 12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平行四边形 12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0" name="平行四边形 12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26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36" name="直接箭头连接符 135"/>
          <p:cNvCxnSpPr/>
          <p:nvPr/>
        </p:nvCxnSpPr>
        <p:spPr>
          <a:xfrm rot="16200000" flipH="1">
            <a:off x="7787084" y="4582515"/>
            <a:ext cx="432000" cy="4169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9097543" y="3495324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073820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103" grpId="0"/>
      <p:bldP spid="103" grpId="1"/>
      <p:bldP spid="1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 rot="10800000" flipH="1">
            <a:off x="856022" y="1246049"/>
            <a:ext cx="10491473" cy="4877076"/>
            <a:chOff x="850264" y="1552754"/>
            <a:chExt cx="10491473" cy="487707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noFill/>
              <a:ln>
                <a:solidFill>
                  <a:srgbClr val="6AE7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 flipH="1">
                <a:off x="8703444" y="1553441"/>
                <a:ext cx="1573211" cy="303301"/>
                <a:chOff x="8522049" y="1552754"/>
                <a:chExt cx="1547284" cy="303301"/>
              </a:xfrm>
            </p:grpSpPr>
            <p:sp>
              <p:nvSpPr>
                <p:cNvPr id="3" name="平行四边形 2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6" name="平行四边形 125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7" name="平行四边形 126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</p:grpSp>
        </p:grpSp>
        <p:sp>
          <p:nvSpPr>
            <p:cNvPr id="118" name="平行四边形 11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19" name="平行四边形 118"/>
            <p:cNvSpPr/>
            <p:nvPr/>
          </p:nvSpPr>
          <p:spPr>
            <a:xfrm>
              <a:off x="1860961" y="1555506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4695" y="810895"/>
            <a:ext cx="4598035" cy="262255"/>
            <a:chOff x="611" y="1760"/>
            <a:chExt cx="7241" cy="413"/>
          </a:xfrm>
          <a:solidFill>
            <a:srgbClr val="6AE7FF"/>
          </a:solidFill>
        </p:grpSpPr>
        <p:sp>
          <p:nvSpPr>
            <p:cNvPr id="4" name="矩形 3"/>
            <p:cNvSpPr/>
            <p:nvPr/>
          </p:nvSpPr>
          <p:spPr>
            <a:xfrm>
              <a:off x="5477" y="1760"/>
              <a:ext cx="2059" cy="1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11" y="1996"/>
              <a:ext cx="5169" cy="72"/>
            </a:xfrm>
            <a:prstGeom prst="parallelogram">
              <a:avLst>
                <a:gd name="adj" fmla="val 3175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79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548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820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428" y="1976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094" y="2173"/>
              <a:ext cx="4759" cy="0"/>
            </a:xfrm>
            <a:prstGeom prst="line">
              <a:avLst/>
            </a:prstGeom>
            <a:grpFill/>
            <a:ln>
              <a:solidFill>
                <a:srgbClr val="6AE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550036" y="2540338"/>
            <a:ext cx="9092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体验车牌识别技术</a:t>
            </a:r>
            <a:endParaRPr lang="en-US" altLang="zh-CN" sz="4800" dirty="0" smtClean="0">
              <a:solidFill>
                <a:srgbClr val="10FBF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sz="4800" dirty="0" smtClean="0">
                <a:hlinkClick r:id="rId3"/>
              </a:rPr>
              <a:t>http://ai.baidu.com/tech/ocr/plate</a:t>
            </a:r>
            <a:endParaRPr lang="zh-CN" altLang="en-US" sz="4800" dirty="0">
              <a:solidFill>
                <a:srgbClr val="10FBF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7411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3" name="椭圆 2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7"/>
          <p:cNvSpPr txBox="1"/>
          <p:nvPr/>
        </p:nvSpPr>
        <p:spPr>
          <a:xfrm>
            <a:off x="960755" y="470041"/>
            <a:ext cx="10177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、比较绝对值和的大小，得出</a:t>
            </a:r>
            <a:r>
              <a:rPr lang="zh-CN" altLang="en-US" sz="24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数字（高中的擂台法，这里不展开）</a:t>
            </a:r>
            <a:endParaRPr lang="zh-CN" altLang="en-US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9112" y="1764322"/>
            <a:ext cx="3578225" cy="36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5222875"/>
            <a:ext cx="4857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79"/>
          <a:stretch/>
        </p:blipFill>
        <p:spPr bwMode="auto">
          <a:xfrm>
            <a:off x="1325559" y="526107"/>
            <a:ext cx="6319837" cy="4319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箭头连接符 2"/>
          <p:cNvCxnSpPr/>
          <p:nvPr/>
        </p:nvCxnSpPr>
        <p:spPr>
          <a:xfrm flipV="1">
            <a:off x="6921500" y="15652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767260" y="1380609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与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</a:rPr>
              <a:t>比较后的值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6934200" y="18700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6946900" y="21494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6946900" y="24542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6959600" y="27336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6972300" y="30130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6921500" y="32797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6972300" y="35718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6946900" y="38766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6946900" y="4130675"/>
            <a:ext cx="723900" cy="12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798100" y="1691759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1</a:t>
            </a:r>
            <a:r>
              <a:rPr lang="zh-CN" altLang="en-US" dirty="0" smtClean="0"/>
              <a:t>比较后的值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798100" y="3311009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8</a:t>
            </a:r>
            <a:r>
              <a:rPr lang="zh-CN" altLang="en-US" dirty="0" smtClean="0"/>
              <a:t>比较后的值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8100" y="3680341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9</a:t>
            </a:r>
            <a:r>
              <a:rPr lang="zh-CN" altLang="en-US" dirty="0" smtClean="0"/>
              <a:t>比较后的值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798100" y="4036973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10</a:t>
            </a:r>
            <a:r>
              <a:rPr lang="zh-CN" altLang="en-US" dirty="0" smtClean="0"/>
              <a:t>比较后的值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57498" y="2149475"/>
            <a:ext cx="342451" cy="103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dirty="0" smtClean="0"/>
              <a:t>.</a:t>
            </a:r>
          </a:p>
          <a:p>
            <a:pPr>
              <a:lnSpc>
                <a:spcPts val="1200"/>
              </a:lnSpc>
            </a:pPr>
            <a:r>
              <a:rPr lang="en-US" altLang="zh-CN" dirty="0" smtClean="0"/>
              <a:t>.</a:t>
            </a:r>
          </a:p>
          <a:p>
            <a:pPr>
              <a:lnSpc>
                <a:spcPts val="1200"/>
              </a:lnSpc>
            </a:pPr>
            <a:r>
              <a:rPr lang="en-US" altLang="zh-CN" dirty="0" smtClean="0"/>
              <a:t>.</a:t>
            </a:r>
          </a:p>
          <a:p>
            <a:pPr>
              <a:lnSpc>
                <a:spcPts val="1200"/>
              </a:lnSpc>
            </a:pPr>
            <a:r>
              <a:rPr lang="en-US" altLang="zh-CN" dirty="0" smtClean="0"/>
              <a:t>.</a:t>
            </a:r>
          </a:p>
          <a:p>
            <a:pPr>
              <a:lnSpc>
                <a:spcPts val="1200"/>
              </a:lnSpc>
            </a:pPr>
            <a:r>
              <a:rPr lang="en-US" altLang="zh-CN" dirty="0" smtClean="0"/>
              <a:t>.</a:t>
            </a:r>
          </a:p>
          <a:p>
            <a:pPr>
              <a:lnSpc>
                <a:spcPts val="1200"/>
              </a:lnSpc>
            </a:pP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295525" y="4122698"/>
            <a:ext cx="2466975" cy="877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5" t="71898" r="51414" b="17024"/>
          <a:stretch/>
        </p:blipFill>
        <p:spPr bwMode="auto">
          <a:xfrm>
            <a:off x="3936503" y="4732636"/>
            <a:ext cx="256778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4909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85853" y="926068"/>
            <a:ext cx="73391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动手实验</a:t>
            </a:r>
            <a:endParaRPr lang="en-US" altLang="zh-CN" sz="3600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zh-CN" altLang="en-US" sz="3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3600" b="1" dirty="0" smtClean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识别的准确率如何？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是否存在识别出错的情况？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6358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933310" y="2308598"/>
            <a:ext cx="8682779" cy="148265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数字识别程序的识别</a:t>
            </a:r>
            <a:endParaRPr lang="en-US" altLang="zh-CN" sz="3200" dirty="0" smtClean="0">
              <a:solidFill>
                <a:srgbClr val="10FBF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准确率</a:t>
            </a:r>
            <a:endParaRPr lang="zh-CN" altLang="en-US" sz="3200" dirty="0">
              <a:solidFill>
                <a:srgbClr val="10FBF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7369" y="1445736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标准</a:t>
            </a:r>
            <a:r>
              <a:rPr lang="zh-CN" altLang="en-US" sz="32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数字（车牌中的数字）识别率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高</a:t>
            </a:r>
            <a:endParaRPr lang="zh-CN" altLang="en-US" sz="3200" dirty="0">
              <a:solidFill>
                <a:srgbClr val="FF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2769" y="3465036"/>
            <a:ext cx="46987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不标准数字识别率相对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低</a:t>
            </a:r>
            <a:endParaRPr lang="en-US" altLang="zh-CN" sz="3200" dirty="0" smtClean="0">
              <a:solidFill>
                <a:srgbClr val="FF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如何提高：</a:t>
            </a:r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增加预设数字库</a:t>
            </a:r>
            <a:endParaRPr lang="en-US" altLang="zh-CN" sz="2400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2.</a:t>
            </a:r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改进算法</a:t>
            </a:r>
            <a:endParaRPr lang="en-US" altLang="zh-CN" sz="2400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……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279900" y="2723262"/>
            <a:ext cx="444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/>
          <p:nvPr/>
        </p:nvCxnSpPr>
        <p:spPr>
          <a:xfrm rot="10800000" flipV="1">
            <a:off x="5200067" y="1738124"/>
            <a:ext cx="12702" cy="2295842"/>
          </a:xfrm>
          <a:prstGeom prst="bentConnector3">
            <a:avLst>
              <a:gd name="adj1" fmla="val 3599449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35"/>
          <p:cNvGrpSpPr/>
          <p:nvPr/>
        </p:nvGrpSpPr>
        <p:grpSpPr>
          <a:xfrm rot="10800000" flipH="1">
            <a:off x="856022" y="1246049"/>
            <a:ext cx="10491473" cy="4877076"/>
            <a:chOff x="850264" y="1552754"/>
            <a:chExt cx="10491473" cy="4877076"/>
          </a:xfrm>
        </p:grpSpPr>
        <p:grpSp>
          <p:nvGrpSpPr>
            <p:cNvPr id="8" name="组合 134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noFill/>
              <a:ln>
                <a:solidFill>
                  <a:srgbClr val="6AE7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" name="组合 133"/>
              <p:cNvGrpSpPr/>
              <p:nvPr/>
            </p:nvGrpSpPr>
            <p:grpSpPr>
              <a:xfrm flipH="1">
                <a:off x="8703444" y="1553441"/>
                <a:ext cx="1573211" cy="303301"/>
                <a:chOff x="8522049" y="1552754"/>
                <a:chExt cx="1547284" cy="303301"/>
              </a:xfrm>
            </p:grpSpPr>
            <p:sp>
              <p:nvSpPr>
                <p:cNvPr id="3" name="平行四边形 2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6" name="平行四边形 125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7" name="平行四边形 126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</p:grpSp>
        </p:grpSp>
        <p:sp>
          <p:nvSpPr>
            <p:cNvPr id="118" name="平行四边形 11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19" name="平行四边形 118"/>
            <p:cNvSpPr/>
            <p:nvPr/>
          </p:nvSpPr>
          <p:spPr>
            <a:xfrm>
              <a:off x="1860961" y="1555506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</p:grpSp>
      <p:grpSp>
        <p:nvGrpSpPr>
          <p:cNvPr id="10" name="组合 5"/>
          <p:cNvGrpSpPr/>
          <p:nvPr/>
        </p:nvGrpSpPr>
        <p:grpSpPr>
          <a:xfrm>
            <a:off x="734695" y="810895"/>
            <a:ext cx="4598035" cy="262255"/>
            <a:chOff x="611" y="1760"/>
            <a:chExt cx="7241" cy="413"/>
          </a:xfrm>
          <a:solidFill>
            <a:srgbClr val="6AE7FF"/>
          </a:solidFill>
        </p:grpSpPr>
        <p:sp>
          <p:nvSpPr>
            <p:cNvPr id="4" name="矩形 3"/>
            <p:cNvSpPr/>
            <p:nvPr/>
          </p:nvSpPr>
          <p:spPr>
            <a:xfrm>
              <a:off x="5477" y="1760"/>
              <a:ext cx="2059" cy="1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11" y="1996"/>
              <a:ext cx="5169" cy="72"/>
            </a:xfrm>
            <a:prstGeom prst="parallelogram">
              <a:avLst>
                <a:gd name="adj" fmla="val 3175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79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548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820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428" y="1976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094" y="2173"/>
              <a:ext cx="4759" cy="0"/>
            </a:xfrm>
            <a:prstGeom prst="line">
              <a:avLst/>
            </a:prstGeom>
            <a:grpFill/>
            <a:ln>
              <a:solidFill>
                <a:srgbClr val="6AE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659467" y="2212960"/>
            <a:ext cx="88737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hlinkClick r:id="rId3"/>
              </a:rPr>
              <a:t>https://kada.163.com/project/1273622-100517.htm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hlinkClick r:id="rId4"/>
              </a:rPr>
              <a:t>https://kada.163.com/project/1397510-320906.htm</a:t>
            </a:r>
            <a:endParaRPr lang="en-US" altLang="zh-CN" sz="2800" dirty="0" smtClean="0">
              <a:solidFill>
                <a:srgbClr val="10FBF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0533" y="4515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手写识别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7411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6655" y="2322142"/>
            <a:ext cx="3442650" cy="608621"/>
            <a:chOff x="7398328" y="1867766"/>
            <a:chExt cx="1974272" cy="608621"/>
          </a:xfrm>
        </p:grpSpPr>
        <p:grpSp>
          <p:nvGrpSpPr>
            <p:cNvPr id="3" name="组合 2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6" name="平行四边形 5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zh-CN" altLang="en-US" sz="200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记住这个数字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86654" y="3365210"/>
            <a:ext cx="3442652" cy="979058"/>
            <a:chOff x="7398328" y="1867766"/>
            <a:chExt cx="1974272" cy="608621"/>
          </a:xfrm>
        </p:grpSpPr>
        <p:grpSp>
          <p:nvGrpSpPr>
            <p:cNvPr id="15" name="组合 14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23" name="平行四边形 2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4" name="平行四边形 2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8" name="平行四边形 1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98328" y="1987412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记忆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37"/>
          <p:cNvGrpSpPr/>
          <p:nvPr/>
        </p:nvGrpSpPr>
        <p:grpSpPr>
          <a:xfrm>
            <a:off x="1437317" y="4790301"/>
            <a:ext cx="3541326" cy="608621"/>
            <a:chOff x="7398328" y="1867766"/>
            <a:chExt cx="1974272" cy="608621"/>
          </a:xfrm>
        </p:grpSpPr>
        <p:grpSp>
          <p:nvGrpSpPr>
            <p:cNvPr id="27" name="组合 38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28" name="组合 40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9" name="组合 45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42" name="平行四边形 41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3" name="平行四边形 42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4" name="平行四边形 43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0" name="直接箭头连接符 49"/>
          <p:cNvCxnSpPr/>
          <p:nvPr/>
        </p:nvCxnSpPr>
        <p:spPr>
          <a:xfrm rot="5400000">
            <a:off x="29858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5400000">
            <a:off x="2985858" y="4538933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5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54" name="椭圆 5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0755" y="481330"/>
            <a:ext cx="523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总结</a:t>
            </a:r>
            <a:endParaRPr lang="zh-CN" altLang="en-US" b="1" dirty="0">
              <a:solidFill>
                <a:srgbClr val="10FB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84541" y="164222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364664" y="167125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151"/>
          <p:cNvGrpSpPr/>
          <p:nvPr/>
        </p:nvGrpSpPr>
        <p:grpSpPr>
          <a:xfrm>
            <a:off x="10172478" y="3021512"/>
            <a:ext cx="1579907" cy="608621"/>
            <a:chOff x="7398328" y="1867766"/>
            <a:chExt cx="1974272" cy="608621"/>
          </a:xfrm>
        </p:grpSpPr>
        <p:grpSp>
          <p:nvGrpSpPr>
            <p:cNvPr id="32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33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60" name="任意多边形 159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4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62" name="平行四边形 161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3" name="平行四边形 162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4" name="平行四边形 163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57" name="平行四边形 156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8" name="平行四边形 157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平行四边形 158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5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、编码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164"/>
          <p:cNvGrpSpPr/>
          <p:nvPr/>
        </p:nvGrpSpPr>
        <p:grpSpPr>
          <a:xfrm>
            <a:off x="6274554" y="3365210"/>
            <a:ext cx="3442652" cy="979058"/>
            <a:chOff x="7398328" y="1867766"/>
            <a:chExt cx="1974272" cy="608621"/>
          </a:xfrm>
        </p:grpSpPr>
        <p:grpSp>
          <p:nvGrpSpPr>
            <p:cNvPr id="36" name="组合 165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37" name="组合 167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172" name="任意多边形 171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38" name="组合 172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74" name="平行四边形 173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5" name="平行四边形 174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76" name="平行四边形 175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69" name="平行四边形 168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0" name="平行四边形 169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71" name="平行四边形 170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7" name="文本框 15"/>
            <p:cNvSpPr txBox="1"/>
            <p:nvPr/>
          </p:nvSpPr>
          <p:spPr>
            <a:xfrm>
              <a:off x="7398328" y="1987413"/>
              <a:ext cx="1974272" cy="44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库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89" name="直接箭头连接符 188"/>
          <p:cNvCxnSpPr/>
          <p:nvPr/>
        </p:nvCxnSpPr>
        <p:spPr>
          <a:xfrm rot="5400000">
            <a:off x="77737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>
            <a:endCxn id="160" idx="14"/>
          </p:cNvCxnSpPr>
          <p:nvPr/>
        </p:nvCxnSpPr>
        <p:spPr>
          <a:xfrm flipV="1">
            <a:off x="9715502" y="3330499"/>
            <a:ext cx="483720" cy="377901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151"/>
          <p:cNvGrpSpPr/>
          <p:nvPr/>
        </p:nvGrpSpPr>
        <p:grpSpPr>
          <a:xfrm>
            <a:off x="6314066" y="2322142"/>
            <a:ext cx="3442650" cy="608621"/>
            <a:chOff x="7398328" y="1867766"/>
            <a:chExt cx="1974272" cy="608621"/>
          </a:xfrm>
        </p:grpSpPr>
        <p:grpSp>
          <p:nvGrpSpPr>
            <p:cNvPr id="41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46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52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1" name="平行四边形 100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02" name="平行四边形 101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95" name="平行四边形 94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6" name="平行四边形 95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3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、建立数字库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3" name="组合 151"/>
          <p:cNvGrpSpPr/>
          <p:nvPr/>
        </p:nvGrpSpPr>
        <p:grpSpPr>
          <a:xfrm>
            <a:off x="10220347" y="3923212"/>
            <a:ext cx="1579907" cy="608621"/>
            <a:chOff x="7398328" y="1867766"/>
            <a:chExt cx="1974272" cy="608621"/>
          </a:xfrm>
        </p:grpSpPr>
        <p:grpSp>
          <p:nvGrpSpPr>
            <p:cNvPr id="57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8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07" name="任意多边形 106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59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09" name="平行四边形 108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10" name="平行四边形 109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11" name="平行四边形 110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04" name="平行四边形 103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6" name="平行四边形 105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9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、比较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89" name="直接箭头连接符 88"/>
          <p:cNvCxnSpPr>
            <a:endCxn id="99" idx="1"/>
          </p:cNvCxnSpPr>
          <p:nvPr/>
        </p:nvCxnSpPr>
        <p:spPr>
          <a:xfrm rot="16200000" flipH="1">
            <a:off x="9707017" y="3729582"/>
            <a:ext cx="521813" cy="504847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151"/>
          <p:cNvGrpSpPr/>
          <p:nvPr/>
        </p:nvGrpSpPr>
        <p:grpSpPr>
          <a:xfrm>
            <a:off x="6199766" y="4836742"/>
            <a:ext cx="3442650" cy="608621"/>
            <a:chOff x="7398328" y="1867766"/>
            <a:chExt cx="1974272" cy="608621"/>
          </a:xfrm>
        </p:grpSpPr>
        <p:grpSp>
          <p:nvGrpSpPr>
            <p:cNvPr id="61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62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31" name="任意多边形 130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63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33" name="平行四边形 13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4" name="平行四边形 13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5" name="平行四边形 13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28" name="平行四边形 12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平行四边形 12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0" name="平行四边形 12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26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36" name="直接箭头连接符 135"/>
          <p:cNvCxnSpPr/>
          <p:nvPr/>
        </p:nvCxnSpPr>
        <p:spPr>
          <a:xfrm rot="16200000" flipH="1">
            <a:off x="7787084" y="4582515"/>
            <a:ext cx="432000" cy="4169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820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2"/>
          <p:cNvPicPr>
            <a:picLocks noChangeAspect="1" noChangeArrowheads="1"/>
          </p:cNvPicPr>
          <p:nvPr/>
        </p:nvPicPr>
        <p:blipFill>
          <a:blip r:embed="rId3"/>
          <a:srcRect l="28810" t="53604" r="49524" b="28378"/>
          <a:stretch>
            <a:fillRect/>
          </a:stretch>
        </p:blipFill>
        <p:spPr bwMode="auto">
          <a:xfrm>
            <a:off x="1562100" y="3186723"/>
            <a:ext cx="2019300" cy="776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53" name="组合 5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54" name="椭圆 5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0755" y="379730"/>
            <a:ext cx="5235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OCR</a:t>
            </a:r>
            <a:r>
              <a:rPr lang="zh-CN" altLang="en-US" sz="32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文字识别</a:t>
            </a:r>
            <a:endParaRPr lang="zh-CN" altLang="en-US" sz="3200" b="1" dirty="0">
              <a:solidFill>
                <a:srgbClr val="10FB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505925" y="2157208"/>
            <a:ext cx="2918457" cy="950643"/>
            <a:chOff x="7398328" y="1867766"/>
            <a:chExt cx="1974272" cy="950643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grpSp>
          <p:nvGrpSpPr>
            <p:cNvPr id="82" name="组合 81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88" name="任意多边形 87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6AE7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grpSp>
              <p:nvGrpSpPr>
                <p:cNvPr id="89" name="组合 88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92" name="平行四边形 91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85" name="平行四边形 84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  <p:sp>
            <p:nvSpPr>
              <p:cNvPr id="86" name="平行四边形 85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7398328" y="1987412"/>
              <a:ext cx="19742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、汉字识别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09" name="直接箭头连接符 108"/>
          <p:cNvCxnSpPr>
            <a:stCxn id="153" idx="3"/>
            <a:endCxn id="88" idx="14"/>
          </p:cNvCxnSpPr>
          <p:nvPr/>
        </p:nvCxnSpPr>
        <p:spPr>
          <a:xfrm flipV="1">
            <a:off x="3581400" y="2466195"/>
            <a:ext cx="973928" cy="1108855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组合 122"/>
          <p:cNvGrpSpPr/>
          <p:nvPr/>
        </p:nvGrpSpPr>
        <p:grpSpPr>
          <a:xfrm>
            <a:off x="4505925" y="3264627"/>
            <a:ext cx="2918457" cy="950643"/>
            <a:chOff x="7398328" y="1867766"/>
            <a:chExt cx="1974272" cy="950643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grpSp>
          <p:nvGrpSpPr>
            <p:cNvPr id="124" name="组合 12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30" name="任意多边形 129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6AE7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grpSp>
              <p:nvGrpSpPr>
                <p:cNvPr id="131" name="组合 130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32" name="平行四边形 131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33" name="平行四边形 132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34" name="平行四边形 133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27" name="平行四边形 126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  <p:sp>
            <p:nvSpPr>
              <p:cNvPr id="128" name="平行四边形 127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  <p:sp>
            <p:nvSpPr>
              <p:cNvPr id="129" name="平行四边形 128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7398328" y="1987412"/>
              <a:ext cx="19742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、字母识别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505925" y="4338250"/>
            <a:ext cx="2918457" cy="950643"/>
            <a:chOff x="7398328" y="1867766"/>
            <a:chExt cx="1974272" cy="950643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grpSp>
          <p:nvGrpSpPr>
            <p:cNvPr id="136" name="组合 135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42" name="任意多边形 141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6AE7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grpSp>
              <p:nvGrpSpPr>
                <p:cNvPr id="143" name="组合 142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44" name="平行四边形 143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45" name="平行四边形 144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146" name="平行四边形 145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rgbClr val="6AE7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39" name="平行四边形 138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  <p:sp>
            <p:nvSpPr>
              <p:cNvPr id="140" name="平行四边形 139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  <p:sp>
            <p:nvSpPr>
              <p:cNvPr id="141" name="平行四边形 140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rgbClr val="6A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37" name="文本框 136"/>
            <p:cNvSpPr txBox="1"/>
            <p:nvPr/>
          </p:nvSpPr>
          <p:spPr>
            <a:xfrm>
              <a:off x="7398328" y="1987412"/>
              <a:ext cx="19742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、数字识别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49" name="直接箭头连接符 148"/>
          <p:cNvCxnSpPr>
            <a:stCxn id="153" idx="3"/>
            <a:endCxn id="130" idx="14"/>
          </p:cNvCxnSpPr>
          <p:nvPr/>
        </p:nvCxnSpPr>
        <p:spPr>
          <a:xfrm flipV="1">
            <a:off x="3581400" y="3573614"/>
            <a:ext cx="973928" cy="1436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箭头连接符 150"/>
          <p:cNvCxnSpPr>
            <a:stCxn id="153" idx="3"/>
            <a:endCxn id="142" idx="14"/>
          </p:cNvCxnSpPr>
          <p:nvPr/>
        </p:nvCxnSpPr>
        <p:spPr>
          <a:xfrm>
            <a:off x="3581400" y="3575050"/>
            <a:ext cx="973928" cy="1072187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820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ss3.bdstatic.com/70cFv8Sh_Q1YnxGkpoWK1HF6hhy/it/u=1110978885,3857681680&amp;fm=26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94"/>
            <a:ext cx="12192000" cy="67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1714581"/>
            <a:ext cx="12192000" cy="3534410"/>
          </a:xfrm>
          <a:prstGeom prst="rect">
            <a:avLst/>
          </a:prstGeom>
          <a:solidFill>
            <a:srgbClr val="44546A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00730" y="2893290"/>
            <a:ext cx="6287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OCR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数字识别</a:t>
            </a:r>
            <a:endParaRPr lang="zh-CN" altLang="en-US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09465" y="2141855"/>
            <a:ext cx="7581900" cy="5080"/>
            <a:chOff x="7259" y="3373"/>
            <a:chExt cx="11940" cy="8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7259" y="3373"/>
              <a:ext cx="7551" cy="9"/>
            </a:xfrm>
            <a:prstGeom prst="line">
              <a:avLst/>
            </a:prstGeom>
            <a:ln w="28575">
              <a:solidFill>
                <a:srgbClr val="6AE7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4285" y="3373"/>
              <a:ext cx="4915" cy="0"/>
            </a:xfrm>
            <a:prstGeom prst="line">
              <a:avLst/>
            </a:prstGeom>
            <a:ln w="28575">
              <a:solidFill>
                <a:srgbClr val="6AE7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0" y="4707255"/>
            <a:ext cx="8279130" cy="5080"/>
            <a:chOff x="0" y="7413"/>
            <a:chExt cx="13038" cy="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0" y="7413"/>
              <a:ext cx="6285" cy="0"/>
            </a:xfrm>
            <a:prstGeom prst="line">
              <a:avLst/>
            </a:prstGeom>
            <a:ln w="28575">
              <a:solidFill>
                <a:srgbClr val="6AE7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>
              <a:off x="5488" y="7413"/>
              <a:ext cx="7551" cy="9"/>
            </a:xfrm>
            <a:prstGeom prst="line">
              <a:avLst/>
            </a:prstGeom>
            <a:ln w="28575">
              <a:solidFill>
                <a:srgbClr val="6AE7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35"/>
          <p:cNvGrpSpPr/>
          <p:nvPr/>
        </p:nvGrpSpPr>
        <p:grpSpPr>
          <a:xfrm rot="10800000" flipH="1">
            <a:off x="856022" y="1246049"/>
            <a:ext cx="10491473" cy="4877076"/>
            <a:chOff x="850264" y="1552754"/>
            <a:chExt cx="10491473" cy="4877076"/>
          </a:xfrm>
        </p:grpSpPr>
        <p:grpSp>
          <p:nvGrpSpPr>
            <p:cNvPr id="8" name="组合 134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noFill/>
              <a:ln>
                <a:solidFill>
                  <a:srgbClr val="6AE7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" name="组合 133"/>
              <p:cNvGrpSpPr/>
              <p:nvPr/>
            </p:nvGrpSpPr>
            <p:grpSpPr>
              <a:xfrm flipH="1">
                <a:off x="8703444" y="1553441"/>
                <a:ext cx="1573211" cy="303301"/>
                <a:chOff x="8522049" y="1552754"/>
                <a:chExt cx="1547284" cy="303301"/>
              </a:xfrm>
            </p:grpSpPr>
            <p:sp>
              <p:nvSpPr>
                <p:cNvPr id="3" name="平行四边形 2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6" name="平行四边形 125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7" name="平行四边形 126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</p:grpSp>
        </p:grpSp>
        <p:sp>
          <p:nvSpPr>
            <p:cNvPr id="118" name="平行四边形 11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19" name="平行四边形 118"/>
            <p:cNvSpPr/>
            <p:nvPr/>
          </p:nvSpPr>
          <p:spPr>
            <a:xfrm>
              <a:off x="1860961" y="1555506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</p:grpSp>
      <p:grpSp>
        <p:nvGrpSpPr>
          <p:cNvPr id="10" name="组合 5"/>
          <p:cNvGrpSpPr/>
          <p:nvPr/>
        </p:nvGrpSpPr>
        <p:grpSpPr>
          <a:xfrm>
            <a:off x="734695" y="810895"/>
            <a:ext cx="4598035" cy="262255"/>
            <a:chOff x="611" y="1760"/>
            <a:chExt cx="7241" cy="413"/>
          </a:xfrm>
          <a:solidFill>
            <a:srgbClr val="6AE7FF"/>
          </a:solidFill>
        </p:grpSpPr>
        <p:sp>
          <p:nvSpPr>
            <p:cNvPr id="4" name="矩形 3"/>
            <p:cNvSpPr/>
            <p:nvPr/>
          </p:nvSpPr>
          <p:spPr>
            <a:xfrm>
              <a:off x="5477" y="1760"/>
              <a:ext cx="2059" cy="1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11" y="1996"/>
              <a:ext cx="5169" cy="72"/>
            </a:xfrm>
            <a:prstGeom prst="parallelogram">
              <a:avLst>
                <a:gd name="adj" fmla="val 3175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79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548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820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428" y="1976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094" y="2173"/>
              <a:ext cx="4759" cy="0"/>
            </a:xfrm>
            <a:prstGeom prst="line">
              <a:avLst/>
            </a:prstGeom>
            <a:grpFill/>
            <a:ln>
              <a:solidFill>
                <a:srgbClr val="6AE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550036" y="1682382"/>
            <a:ext cx="909256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人工智能：</a:t>
            </a:r>
            <a:endParaRPr lang="en-US" altLang="zh-CN" sz="4800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是研究、开发用于</a:t>
            </a:r>
            <a:r>
              <a:rPr lang="zh-CN" altLang="en-US" sz="3600" b="1" dirty="0" smtClean="0">
                <a:solidFill>
                  <a:srgbClr val="6AE7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模拟、延伸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3600" b="1" dirty="0" smtClean="0">
                <a:solidFill>
                  <a:srgbClr val="6AE7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扩展人的智能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的理论、方法、技术及应用系统的一门新的技术科学。</a:t>
            </a:r>
            <a:endParaRPr lang="en-US" altLang="zh-CN" sz="3600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7411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6655" y="2350366"/>
            <a:ext cx="3442650" cy="608621"/>
            <a:chOff x="7398328" y="1867766"/>
            <a:chExt cx="1974272" cy="608621"/>
          </a:xfrm>
        </p:grpSpPr>
        <p:grpSp>
          <p:nvGrpSpPr>
            <p:cNvPr id="3" name="组合 2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6" name="平行四边形 5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、记住这个数字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86654" y="3365209"/>
            <a:ext cx="3442652" cy="1208131"/>
            <a:chOff x="7398328" y="1867766"/>
            <a:chExt cx="1974272" cy="751022"/>
          </a:xfrm>
        </p:grpSpPr>
        <p:grpSp>
          <p:nvGrpSpPr>
            <p:cNvPr id="15" name="组合 14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48"/>
              <a:chExt cx="10491473" cy="487707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50264" y="1552748"/>
                <a:ext cx="10491473" cy="4877076"/>
                <a:chOff x="850264" y="1552748"/>
                <a:chExt cx="10491473" cy="4877076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850264" y="1552748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23" name="平行四边形 22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4" name="平行四边形 23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18" name="平行四边形 17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98328" y="1987412"/>
              <a:ext cx="1974272" cy="63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、匹配</a:t>
              </a:r>
              <a:endParaRPr lang="en-US" altLang="zh-CN" sz="2000" b="1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（对比</a:t>
              </a:r>
              <a:r>
                <a:rPr lang="zh-CN" altLang="en-US" sz="2000" b="1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记忆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中的文字）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37317" y="4790301"/>
            <a:ext cx="3541326" cy="608621"/>
            <a:chOff x="7398328" y="1867766"/>
            <a:chExt cx="1974272" cy="608621"/>
          </a:xfrm>
        </p:grpSpPr>
        <p:grpSp>
          <p:nvGrpSpPr>
            <p:cNvPr id="39" name="组合 38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46" name="组合 45"/>
                <p:cNvGrpSpPr/>
                <p:nvPr/>
              </p:nvGrpSpPr>
              <p:grpSpPr>
                <a:xfrm flipH="1">
                  <a:off x="8703444" y="1553441"/>
                  <a:ext cx="1573211" cy="303301"/>
                  <a:chOff x="8522049" y="1552754"/>
                  <a:chExt cx="1547284" cy="303301"/>
                </a:xfrm>
              </p:grpSpPr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solidFill>
                        <a:srgbClr val="6AE7FF"/>
                      </a:solidFill>
                    </a:endParaRPr>
                  </a:p>
                </p:txBody>
              </p:sp>
            </p:grpSp>
          </p:grpSp>
          <p:sp>
            <p:nvSpPr>
              <p:cNvPr id="42" name="平行四边形 41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3" name="平行四边形 42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  <p:sp>
            <p:nvSpPr>
              <p:cNvPr id="44" name="平行四边形 43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6AE7FF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、得出数字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0" name="直接箭头连接符 49"/>
          <p:cNvCxnSpPr/>
          <p:nvPr/>
        </p:nvCxnSpPr>
        <p:spPr>
          <a:xfrm rot="5400000">
            <a:off x="2985858" y="3143088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5400000">
            <a:off x="2985858" y="4538933"/>
            <a:ext cx="444245" cy="1588"/>
          </a:xfrm>
          <a:prstGeom prst="straightConnector1">
            <a:avLst/>
          </a:prstGeom>
          <a:ln w="28575">
            <a:solidFill>
              <a:srgbClr val="6AE7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54" name="椭圆 53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0755" y="481330"/>
            <a:ext cx="523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0FBFE"/>
                </a:solidFill>
                <a:latin typeface="微软雅黑" panose="020B0503020204020204" charset="-122"/>
                <a:ea typeface="微软雅黑" panose="020B0503020204020204" charset="-122"/>
              </a:rPr>
              <a:t>人机识别数字的过程对比</a:t>
            </a:r>
            <a:endParaRPr lang="zh-CN" altLang="en-US" b="1" dirty="0">
              <a:solidFill>
                <a:srgbClr val="10FB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84541" y="164222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364664" y="167125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计算机识别数字的过程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6274555" y="2350366"/>
            <a:ext cx="3442650" cy="608621"/>
            <a:chOff x="7398328" y="1867766"/>
            <a:chExt cx="1974272" cy="608621"/>
          </a:xfrm>
        </p:grpSpPr>
        <p:grpSp>
          <p:nvGrpSpPr>
            <p:cNvPr id="154" name="组合 153"/>
            <p:cNvGrpSpPr/>
            <p:nvPr/>
          </p:nvGrpSpPr>
          <p:grpSpPr>
            <a:xfrm rot="10800000" flipH="1">
              <a:off x="7398328" y="1867766"/>
              <a:ext cx="1974272" cy="608621"/>
              <a:chOff x="850264" y="1552754"/>
              <a:chExt cx="10491473" cy="4877076"/>
            </a:xfrm>
          </p:grpSpPr>
          <p:grpSp>
            <p:nvGrpSpPr>
              <p:cNvPr id="156" name="组合 155"/>
              <p:cNvGrpSpPr/>
              <p:nvPr/>
            </p:nvGrpSpPr>
            <p:grpSpPr>
              <a:xfrm>
                <a:off x="850264" y="1552754"/>
                <a:ext cx="10491473" cy="4877076"/>
                <a:chOff x="850264" y="1552754"/>
                <a:chExt cx="10491473" cy="4877076"/>
              </a:xfrm>
            </p:grpSpPr>
            <p:sp>
              <p:nvSpPr>
                <p:cNvPr id="160" name="任意多边形 159"/>
                <p:cNvSpPr/>
                <p:nvPr/>
              </p:nvSpPr>
              <p:spPr>
                <a:xfrm>
                  <a:off x="850264" y="1552754"/>
                  <a:ext cx="10491473" cy="4877076"/>
                </a:xfrm>
                <a:custGeom>
                  <a:avLst/>
                  <a:gdLst>
                    <a:gd name="connsiteX0" fmla="*/ 7831355 w 10491473"/>
                    <a:gd name="connsiteY0" fmla="*/ 0 h 4877076"/>
                    <a:gd name="connsiteX1" fmla="*/ 9266735 w 10491473"/>
                    <a:gd name="connsiteY1" fmla="*/ 0 h 4877076"/>
                    <a:gd name="connsiteX2" fmla="*/ 9506378 w 10491473"/>
                    <a:gd name="connsiteY2" fmla="*/ 273194 h 4877076"/>
                    <a:gd name="connsiteX3" fmla="*/ 9724144 w 10491473"/>
                    <a:gd name="connsiteY3" fmla="*/ 273194 h 4877076"/>
                    <a:gd name="connsiteX4" fmla="*/ 10491473 w 10491473"/>
                    <a:gd name="connsiteY4" fmla="*/ 1040523 h 4877076"/>
                    <a:gd name="connsiteX5" fmla="*/ 10491473 w 10491473"/>
                    <a:gd name="connsiteY5" fmla="*/ 4877076 h 4877076"/>
                    <a:gd name="connsiteX6" fmla="*/ 10083708 w 10491473"/>
                    <a:gd name="connsiteY6" fmla="*/ 4877076 h 4877076"/>
                    <a:gd name="connsiteX7" fmla="*/ 9976858 w 10491473"/>
                    <a:gd name="connsiteY7" fmla="*/ 4718650 h 4877076"/>
                    <a:gd name="connsiteX8" fmla="*/ 9017366 w 10491473"/>
                    <a:gd name="connsiteY8" fmla="*/ 4718650 h 4877076"/>
                    <a:gd name="connsiteX9" fmla="*/ 8910516 w 10491473"/>
                    <a:gd name="connsiteY9" fmla="*/ 4877076 h 4877076"/>
                    <a:gd name="connsiteX10" fmla="*/ 767329 w 10491473"/>
                    <a:gd name="connsiteY10" fmla="*/ 4877076 h 4877076"/>
                    <a:gd name="connsiteX11" fmla="*/ 0 w 10491473"/>
                    <a:gd name="connsiteY11" fmla="*/ 4109747 h 4877076"/>
                    <a:gd name="connsiteX12" fmla="*/ 0 w 10491473"/>
                    <a:gd name="connsiteY12" fmla="*/ 3233529 h 4877076"/>
                    <a:gd name="connsiteX13" fmla="*/ 177598 w 10491473"/>
                    <a:gd name="connsiteY13" fmla="*/ 3068263 h 4877076"/>
                    <a:gd name="connsiteX14" fmla="*/ 177598 w 10491473"/>
                    <a:gd name="connsiteY14" fmla="*/ 2401062 h 4877076"/>
                    <a:gd name="connsiteX15" fmla="*/ 0 w 10491473"/>
                    <a:gd name="connsiteY15" fmla="*/ 2235796 h 4877076"/>
                    <a:gd name="connsiteX16" fmla="*/ 0 w 10491473"/>
                    <a:gd name="connsiteY16" fmla="*/ 273194 h 4877076"/>
                    <a:gd name="connsiteX17" fmla="*/ 433369 w 10491473"/>
                    <a:gd name="connsiteY17" fmla="*/ 273194 h 4877076"/>
                    <a:gd name="connsiteX18" fmla="*/ 673292 w 10491473"/>
                    <a:gd name="connsiteY18" fmla="*/ 1376 h 4877076"/>
                    <a:gd name="connsiteX19" fmla="*/ 2113993 w 10491473"/>
                    <a:gd name="connsiteY19" fmla="*/ 1376 h 4877076"/>
                    <a:gd name="connsiteX20" fmla="*/ 2353916 w 10491473"/>
                    <a:gd name="connsiteY20" fmla="*/ 273194 h 4877076"/>
                    <a:gd name="connsiteX21" fmla="*/ 7591712 w 10491473"/>
                    <a:gd name="connsiteY21" fmla="*/ 273194 h 487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91473" h="4877076">
                      <a:moveTo>
                        <a:pt x="7831355" y="0"/>
                      </a:moveTo>
                      <a:lnTo>
                        <a:pt x="9266735" y="0"/>
                      </a:lnTo>
                      <a:lnTo>
                        <a:pt x="9506378" y="273194"/>
                      </a:lnTo>
                      <a:lnTo>
                        <a:pt x="9724144" y="273194"/>
                      </a:lnTo>
                      <a:lnTo>
                        <a:pt x="10491473" y="1040523"/>
                      </a:lnTo>
                      <a:lnTo>
                        <a:pt x="10491473" y="4877076"/>
                      </a:lnTo>
                      <a:lnTo>
                        <a:pt x="10083708" y="4877076"/>
                      </a:lnTo>
                      <a:lnTo>
                        <a:pt x="9976858" y="4718650"/>
                      </a:lnTo>
                      <a:lnTo>
                        <a:pt x="9017366" y="4718650"/>
                      </a:lnTo>
                      <a:lnTo>
                        <a:pt x="8910516" y="4877076"/>
                      </a:lnTo>
                      <a:lnTo>
                        <a:pt x="767329" y="4877076"/>
                      </a:lnTo>
                      <a:lnTo>
                        <a:pt x="0" y="4109747"/>
                      </a:lnTo>
                      <a:lnTo>
                        <a:pt x="0" y="3233529"/>
                      </a:lnTo>
                      <a:lnTo>
                        <a:pt x="177598" y="3068263"/>
                      </a:lnTo>
                      <a:lnTo>
                        <a:pt x="177598" y="2401062"/>
                      </a:lnTo>
                      <a:lnTo>
                        <a:pt x="0" y="2235796"/>
                      </a:lnTo>
                      <a:lnTo>
                        <a:pt x="0" y="273194"/>
                      </a:lnTo>
                      <a:lnTo>
                        <a:pt x="433369" y="273194"/>
                      </a:lnTo>
                      <a:lnTo>
                        <a:pt x="673292" y="1376"/>
                      </a:lnTo>
                      <a:lnTo>
                        <a:pt x="2113993" y="1376"/>
                      </a:lnTo>
                      <a:lnTo>
                        <a:pt x="2353916" y="273194"/>
                      </a:lnTo>
                      <a:lnTo>
                        <a:pt x="7591712" y="273194"/>
                      </a:lnTo>
                      <a:close/>
                    </a:path>
                  </a:pathLst>
                </a:custGeom>
                <a:solidFill>
                  <a:srgbClr val="44546A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grpSp>
              <p:nvGrpSpPr>
                <p:cNvPr id="161" name="组合 160"/>
                <p:cNvGrpSpPr/>
                <p:nvPr/>
              </p:nvGrpSpPr>
              <p:grpSpPr>
                <a:xfrm flipH="1">
                  <a:off x="8703438" y="1553441"/>
                  <a:ext cx="1573212" cy="303301"/>
                  <a:chOff x="8522049" y="1552754"/>
                  <a:chExt cx="1547284" cy="303301"/>
                </a:xfrm>
              </p:grpSpPr>
              <p:sp>
                <p:nvSpPr>
                  <p:cNvPr id="162" name="平行四边形 161"/>
                  <p:cNvSpPr/>
                  <p:nvPr/>
                </p:nvSpPr>
                <p:spPr>
                  <a:xfrm>
                    <a:off x="9478425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3" name="平行四边形 162"/>
                  <p:cNvSpPr/>
                  <p:nvPr/>
                </p:nvSpPr>
                <p:spPr>
                  <a:xfrm>
                    <a:off x="9006937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4" name="平行四边形 163"/>
                  <p:cNvSpPr/>
                  <p:nvPr/>
                </p:nvSpPr>
                <p:spPr>
                  <a:xfrm>
                    <a:off x="8522049" y="1552754"/>
                    <a:ext cx="590908" cy="303301"/>
                  </a:xfrm>
                  <a:prstGeom prst="parallelogram">
                    <a:avLst>
                      <a:gd name="adj" fmla="val 87809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57" name="平行四边形 156"/>
              <p:cNvSpPr/>
              <p:nvPr/>
            </p:nvSpPr>
            <p:spPr>
              <a:xfrm>
                <a:off x="1376073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8" name="平行四边形 157"/>
              <p:cNvSpPr/>
              <p:nvPr/>
            </p:nvSpPr>
            <p:spPr>
              <a:xfrm>
                <a:off x="1860961" y="1555506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平行四边形 158"/>
              <p:cNvSpPr/>
              <p:nvPr/>
            </p:nvSpPr>
            <p:spPr>
              <a:xfrm>
                <a:off x="2332449" y="1554130"/>
                <a:ext cx="590908" cy="301925"/>
              </a:xfrm>
              <a:prstGeom prst="parallelogram">
                <a:avLst>
                  <a:gd name="adj" fmla="val 87857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5" name="文本框 3"/>
            <p:cNvSpPr txBox="1"/>
            <p:nvPr/>
          </p:nvSpPr>
          <p:spPr>
            <a:xfrm>
              <a:off x="7398328" y="1987412"/>
              <a:ext cx="197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dirty="0" smtClean="0">
                  <a:solidFill>
                    <a:srgbClr val="10FBFE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、建立数字库</a:t>
              </a:r>
              <a:endParaRPr lang="zh-CN" altLang="en-US" sz="2000" dirty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560690" y="1052688"/>
            <a:ext cx="3462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FF00"/>
                </a:solidFill>
              </a:rPr>
              <a:t>0 1 2 3 4 5 6 7 8 9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20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 rot="10800000" flipH="1">
            <a:off x="856022" y="1246049"/>
            <a:ext cx="10491473" cy="4887972"/>
            <a:chOff x="850264" y="1541858"/>
            <a:chExt cx="10491473" cy="4887972"/>
          </a:xfrm>
        </p:grpSpPr>
        <p:grpSp>
          <p:nvGrpSpPr>
            <p:cNvPr id="135" name="组合 134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noFill/>
              <a:ln>
                <a:solidFill>
                  <a:srgbClr val="6AE7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 flipH="1">
                <a:off x="8703444" y="1553441"/>
                <a:ext cx="1573211" cy="303301"/>
                <a:chOff x="8522049" y="1552754"/>
                <a:chExt cx="1547284" cy="303301"/>
              </a:xfrm>
            </p:grpSpPr>
            <p:sp>
              <p:nvSpPr>
                <p:cNvPr id="3" name="平行四边形 2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6" name="平行四边形 125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127" name="平行四边形 126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solidFill>
                  <a:srgbClr val="6A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</p:grpSp>
        </p:grpSp>
        <p:sp>
          <p:nvSpPr>
            <p:cNvPr id="118" name="平行四边形 11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19" name="平行四边形 118"/>
            <p:cNvSpPr/>
            <p:nvPr/>
          </p:nvSpPr>
          <p:spPr>
            <a:xfrm>
              <a:off x="1860961" y="1541858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4695" y="810895"/>
            <a:ext cx="4598035" cy="262255"/>
            <a:chOff x="611" y="1760"/>
            <a:chExt cx="7241" cy="413"/>
          </a:xfrm>
          <a:solidFill>
            <a:srgbClr val="6AE7FF"/>
          </a:solidFill>
        </p:grpSpPr>
        <p:sp>
          <p:nvSpPr>
            <p:cNvPr id="4" name="矩形 3"/>
            <p:cNvSpPr/>
            <p:nvPr/>
          </p:nvSpPr>
          <p:spPr>
            <a:xfrm>
              <a:off x="5477" y="1760"/>
              <a:ext cx="2059" cy="1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11" y="1996"/>
              <a:ext cx="5169" cy="72"/>
            </a:xfrm>
            <a:prstGeom prst="parallelogram">
              <a:avLst>
                <a:gd name="adj" fmla="val 3175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79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548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820" y="1984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428" y="1976"/>
              <a:ext cx="168" cy="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094" y="2173"/>
              <a:ext cx="4759" cy="0"/>
            </a:xfrm>
            <a:prstGeom prst="line">
              <a:avLst/>
            </a:prstGeom>
            <a:grpFill/>
            <a:ln>
              <a:solidFill>
                <a:srgbClr val="6AE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611086" y="2387938"/>
            <a:ext cx="9590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字的图形</a:t>
            </a:r>
            <a:r>
              <a:rPr lang="zh-CN" altLang="en-US" sz="48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在计算机中用什么编码的</a:t>
            </a:r>
            <a:r>
              <a:rPr lang="en-US" altLang="zh-CN" sz="4800" dirty="0" smtClean="0">
                <a:solidFill>
                  <a:srgbClr val="10FBF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zh-CN" altLang="en-US" sz="4800" dirty="0">
              <a:solidFill>
                <a:srgbClr val="10FBF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376345"/>
              </p:ext>
            </p:extLst>
          </p:nvPr>
        </p:nvGraphicFramePr>
        <p:xfrm>
          <a:off x="1972740" y="3847173"/>
          <a:ext cx="1080000" cy="14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406786"/>
              </p:ext>
            </p:extLst>
          </p:nvPr>
        </p:nvGraphicFramePr>
        <p:xfrm>
          <a:off x="3910030" y="3847173"/>
          <a:ext cx="648000" cy="14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42340"/>
              </p:ext>
            </p:extLst>
          </p:nvPr>
        </p:nvGraphicFramePr>
        <p:xfrm>
          <a:off x="5415320" y="3847173"/>
          <a:ext cx="1080000" cy="14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580934"/>
              </p:ext>
            </p:extLst>
          </p:nvPr>
        </p:nvGraphicFramePr>
        <p:xfrm>
          <a:off x="7352610" y="4504891"/>
          <a:ext cx="1080000" cy="1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961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2" name="椭圆 1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4" name="文本框 263"/>
          <p:cNvSpPr txBox="1"/>
          <p:nvPr/>
        </p:nvSpPr>
        <p:spPr>
          <a:xfrm>
            <a:off x="943170" y="402317"/>
            <a:ext cx="5235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二进制编码</a:t>
            </a:r>
            <a:endParaRPr lang="zh-CN" altLang="en-US" sz="3200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737536"/>
              </p:ext>
            </p:extLst>
          </p:nvPr>
        </p:nvGraphicFramePr>
        <p:xfrm>
          <a:off x="7082155" y="2224810"/>
          <a:ext cx="2159000" cy="266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1800"/>
                <a:gridCol w="431800"/>
                <a:gridCol w="431800"/>
                <a:gridCol w="431800"/>
                <a:gridCol w="4318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19575"/>
              </p:ext>
            </p:extLst>
          </p:nvPr>
        </p:nvGraphicFramePr>
        <p:xfrm>
          <a:off x="2481291" y="1767610"/>
          <a:ext cx="2159000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1800"/>
                <a:gridCol w="431800"/>
                <a:gridCol w="431800"/>
                <a:gridCol w="431800"/>
                <a:gridCol w="4318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737536"/>
              </p:ext>
            </p:extLst>
          </p:nvPr>
        </p:nvGraphicFramePr>
        <p:xfrm>
          <a:off x="7082155" y="1843810"/>
          <a:ext cx="2159000" cy="38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1800"/>
                <a:gridCol w="431800"/>
                <a:gridCol w="431800"/>
                <a:gridCol w="431800"/>
                <a:gridCol w="4318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8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8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altLang="zh-CN" sz="1800" b="1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2" y="1546440"/>
            <a:ext cx="1576388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4"/>
          <p:cNvGrpSpPr/>
          <p:nvPr/>
        </p:nvGrpSpPr>
        <p:grpSpPr>
          <a:xfrm>
            <a:off x="354330" y="377190"/>
            <a:ext cx="606425" cy="606425"/>
            <a:chOff x="2089" y="2413"/>
            <a:chExt cx="1152" cy="1152"/>
          </a:xfrm>
        </p:grpSpPr>
        <p:sp>
          <p:nvSpPr>
            <p:cNvPr id="3" name="椭圆 2"/>
            <p:cNvSpPr/>
            <p:nvPr/>
          </p:nvSpPr>
          <p:spPr>
            <a:xfrm>
              <a:off x="2089" y="2413"/>
              <a:ext cx="1152" cy="1152"/>
            </a:xfrm>
            <a:prstGeom prst="ellipse">
              <a:avLst/>
            </a:prstGeom>
            <a:solidFill>
              <a:srgbClr val="6AE7F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237" y="2562"/>
              <a:ext cx="855" cy="855"/>
            </a:xfrm>
            <a:prstGeom prst="ellipse">
              <a:avLst/>
            </a:prstGeom>
            <a:solidFill>
              <a:srgbClr val="278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7"/>
          <p:cNvSpPr txBox="1"/>
          <p:nvPr/>
        </p:nvSpPr>
        <p:spPr>
          <a:xfrm>
            <a:off x="960755" y="391018"/>
            <a:ext cx="6340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782C0"/>
                </a:solidFill>
                <a:latin typeface="微软雅黑" panose="020B0503020204020204" charset="-122"/>
                <a:ea typeface="微软雅黑" panose="020B0503020204020204" charset="-122"/>
              </a:rPr>
              <a:t>二进制编码</a:t>
            </a:r>
            <a:endParaRPr lang="zh-CN" altLang="en-US" sz="2400" b="1" dirty="0">
              <a:solidFill>
                <a:srgbClr val="2782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6155" y="2294201"/>
            <a:ext cx="2140495" cy="166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0985" y="2568223"/>
            <a:ext cx="1201692" cy="442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0985" y="2081027"/>
            <a:ext cx="1507782" cy="46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3689" y="3101124"/>
            <a:ext cx="1383077" cy="40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6393" y="3582280"/>
            <a:ext cx="1961250" cy="46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1160" y="3931620"/>
            <a:ext cx="1649174" cy="43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7724" y="1952992"/>
            <a:ext cx="2747229" cy="265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325815" y="19460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0870" y="4536830"/>
            <a:ext cx="2041584" cy="83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90888" y="1515208"/>
            <a:ext cx="3024920" cy="405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81407" y="1686005"/>
            <a:ext cx="223703" cy="22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72485" y="1909709"/>
            <a:ext cx="2106015" cy="42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爆炸形 2 20"/>
          <p:cNvSpPr/>
          <p:nvPr/>
        </p:nvSpPr>
        <p:spPr>
          <a:xfrm>
            <a:off x="8274755" y="643467"/>
            <a:ext cx="2873891" cy="2275579"/>
          </a:xfrm>
          <a:prstGeom prst="irregularSeal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算法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3676E-6 4.7086E-6 L -0.19252 -0.0478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-2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0.01823 3.7037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7 3.7037E-6 L 0.08307 3.7037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0741E-7 L -0.01693 -0.04722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07 2.96296E-6 L -0.00391 0.0347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92 -0.04722 L -0.02838 -0.11203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</TotalTime>
  <Words>1298</Words>
  <Application>Microsoft Office PowerPoint</Application>
  <PresentationFormat>自定义</PresentationFormat>
  <Paragraphs>802</Paragraphs>
  <Slides>25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hpjyxy</cp:lastModifiedBy>
  <cp:revision>460</cp:revision>
  <dcterms:created xsi:type="dcterms:W3CDTF">2017-07-15T13:06:00Z</dcterms:created>
  <dcterms:modified xsi:type="dcterms:W3CDTF">2019-10-21T06:37:46Z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